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79" r:id="rId13"/>
    <p:sldId id="265" r:id="rId14"/>
    <p:sldId id="280" r:id="rId15"/>
    <p:sldId id="266" r:id="rId16"/>
    <p:sldId id="267" r:id="rId17"/>
    <p:sldId id="268" r:id="rId18"/>
    <p:sldId id="269" r:id="rId19"/>
    <p:sldId id="281" r:id="rId20"/>
    <p:sldId id="282" r:id="rId21"/>
    <p:sldId id="283" r:id="rId22"/>
    <p:sldId id="270" r:id="rId23"/>
    <p:sldId id="271" r:id="rId24"/>
    <p:sldId id="272" r:id="rId25"/>
    <p:sldId id="275" r:id="rId26"/>
    <p:sldId id="273" r:id="rId27"/>
    <p:sldId id="274" r:id="rId28"/>
    <p:sldId id="284" r:id="rId29"/>
    <p:sldId id="285" r:id="rId30"/>
    <p:sldId id="286" r:id="rId31"/>
    <p:sldId id="27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0289-B297-4B50-979F-CBE42D24764D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E114-BC8D-4B24-BBD7-CF912BA65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A3914-08CA-49D2-845F-1D6F6C501346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3AAE-BDC4-4A01-B7BC-99488078D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8231-4A77-4484-A4E9-036B6AC4D751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BAFE-F38A-42F4-AF4F-3981B666F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B290-8AAD-4EF4-A6DA-396B40823942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2786-A68F-4BB9-B382-8643AD087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2210-CC12-4F3A-887C-35D333E1B33D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C226-FB9D-4D1B-A208-36802A276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B0689-95C6-4369-A884-4DD4E046F1B7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0D2D-F5EA-4FF7-A884-23201124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E05F5-2052-4127-9D18-A3D29EE70917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897A-D5BF-405C-87D1-FEDD00AD8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C7FE-48F8-4704-A9BB-CAFD94E9BC41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EAA8-4DDC-4027-9536-6FCE87A9B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64B7-D046-4599-AE14-EB35EDDF3BD0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0944-6F9F-4186-8A2D-BC86CD5DE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83DD-CD49-4F40-8AAB-7EC5E2AB1663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232F-6110-434A-9E3D-C9A5A470D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17EE-79A1-4067-94B1-E47FF0CE2370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16C8-D506-4B80-B20A-12E6001C4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A45641-5613-46A9-AE18-2339E27B62B9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E3F855-55F9-4A35-8D76-EB20E92C6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1%80%D0%BE%D0%BD%D0%BD%D0%B8%D1%86%D0%BA%D0%B8%D0%B9_%D1%83%D0%B5%D0%B7%D0%B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0%D0%BD%D0%B7%D0%B0%D1%81,_%D0%9A%D0%BE%D0%BD%D1%81%D1%82%D0%B0%D0%BD%D1%82%D0%B8%D0%BD_%D0%9A%D0%B0%D1%80%D0%BB%D0%BE%D0%B2%D0%B8%D1%87" TargetMode="External"/><Relationship Id="rId13" Type="http://schemas.openxmlformats.org/officeDocument/2006/relationships/hyperlink" Target="http://ru.wikipedia.org/w/index.php?title=%D0%9A%D0%BE%D1%80%D0%BD%D0%B8%D0%BB%D0%BE%D0%B2,_%D0%90%D0%BB%D0%B5%D0%BA%D1%81%D0%B0%D0%BD%D0%B4%D1%80_%D0%90%D0%BB%D0%B5%D0%BA%D1%81%D0%B5%D0%B5%D0%B2%D0%B8%D1%87&amp;action=edit&amp;redlink=1" TargetMode="External"/><Relationship Id="rId3" Type="http://schemas.openxmlformats.org/officeDocument/2006/relationships/hyperlink" Target="http://ru.wikipedia.org/wiki/%D0%91%D1%80%D0%BE%D0%B3%D0%BB%D0%B8%D0%BE,_%D0%A1%D0%B8%D0%BB%D1%8C%D0%B2%D0%B5%D1%80%D0%B8%D0%B9_%D0%A4%D1%80%D0%B0%D0%BD%D1%86%D0%B5%D0%B2%D0%B8%D1%87" TargetMode="External"/><Relationship Id="rId7" Type="http://schemas.openxmlformats.org/officeDocument/2006/relationships/hyperlink" Target="http://ru.wikipedia.org/w/index.php?title=%D0%93%D1%83%D1%80%D1%8C%D0%B5%D0%B2,_%D0%9A%D0%BE%D0%BD%D1%81%D1%82%D0%B0%D0%BD%D1%82%D0%B8%D0%BD_%D0%92%D0%B0%D1%81%D0%B8%D0%BB%D1%8C%D0%B5%D0%B2%D0%B8%D1%87&amp;action=edit&amp;redlink=1" TargetMode="External"/><Relationship Id="rId12" Type="http://schemas.openxmlformats.org/officeDocument/2006/relationships/hyperlink" Target="http://ru.wikipedia.org/w/index.php?title=%D0%9A%D0%BE%D0%BC%D0%BE%D0%B2%D1%81%D0%BA%D0%B8%D0%B9,_%D0%A1%D0%B5%D1%80%D0%B3%D0%B5%D0%B9_%D0%94%D0%BC%D0%B8%D1%82%D1%80%D0%B8%D0%B5%D0%B2%D0%B8%D1%87&amp;action=edit&amp;redlink=1" TargetMode="External"/><Relationship Id="rId2" Type="http://schemas.openxmlformats.org/officeDocument/2006/relationships/hyperlink" Target="http://ru.wikipedia.org/wiki/%D0%91%D0%B0%D0%BA%D1%83%D0%BD%D0%B8%D0%BD,_%D0%90%D0%BB%D0%B5%D0%BA%D1%81%D0%B0%D0%BD%D0%B4%D1%80_%D0%9F%D0%B0%D0%B2%D0%BB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1%80%D0%B5%D0%B2%D0%B5%D0%BD%D0%B8%D1%86,_%D0%9F%D0%B0%D0%B2%D0%B5%D0%BB_%D0%A4%D1%91%D0%B4%D0%BE%D1%80%D0%BE%D0%B2%D0%B8%D1%87" TargetMode="External"/><Relationship Id="rId11" Type="http://schemas.openxmlformats.org/officeDocument/2006/relationships/hyperlink" Target="http://ru.wikipedia.org/wiki/%D0%98%D0%BB%D0%BB%D0%B8%D1%87%D0%B5%D0%B2%D1%81%D0%BA%D0%B8%D0%B9,_%D0%90%D0%BB%D0%B5%D0%BA%D1%81%D0%B5%D0%B9_%D0%94%D0%B5%D0%BC%D1%8C%D1%8F%D0%BD%D0%BE%D0%B2%D0%B8%D1%87" TargetMode="External"/><Relationship Id="rId5" Type="http://schemas.openxmlformats.org/officeDocument/2006/relationships/hyperlink" Target="http://ru.wikipedia.org/wiki/%D0%93%D0%BE%D1%80%D1%87%D0%B0%D0%BA%D0%BE%D0%B2,_%D0%90%D0%BB%D0%B5%D0%BA%D1%81%D0%B0%D0%BD%D0%B4%D1%80_%D0%9C%D0%B8%D1%85%D0%B0%D0%B9%D0%BB%D0%BE%D0%B2%D0%B8%D1%87" TargetMode="External"/><Relationship Id="rId10" Type="http://schemas.openxmlformats.org/officeDocument/2006/relationships/hyperlink" Target="http://ru.wikipedia.org/wiki/%D0%95%D1%81%D0%B0%D0%BA%D0%BE%D0%B2,_%D0%A1%D0%B5%D0%BC%D1%91%D0%BD_%D0%A1%D0%B5%D0%BC%D1%91%D0%BD%D0%BE%D0%B2%D0%B8%D1%87" TargetMode="External"/><Relationship Id="rId4" Type="http://schemas.openxmlformats.org/officeDocument/2006/relationships/hyperlink" Target="http://ru.wikipedia.org/wiki/%D0%92%D0%BE%D0%BB%D1%8C%D1%85%D0%BE%D0%B2%D1%81%D0%BA%D0%B8%D0%B9,_%D0%92%D0%BB%D0%B0%D0%B4%D0%B8%D0%BC%D0%B8%D1%80_%D0%94%D0%BC%D0%B8%D1%82%D1%80%D0%B8%D0%B5%D0%B2%D0%B8%D1%87" TargetMode="External"/><Relationship Id="rId9" Type="http://schemas.openxmlformats.org/officeDocument/2006/relationships/hyperlink" Target="http://ru.wikipedia.org/wiki/%D0%94%D0%B5%D0%BB%D1%8C%D0%B2%D0%B8%D0%B3,_%D0%90%D0%BD%D1%82%D0%BE%D0%BD_%D0%90%D0%BD%D1%82%D0%BE%D0%BD%D0%BE%D0%B2%D0%B8%D1%87" TargetMode="External"/><Relationship Id="rId14" Type="http://schemas.openxmlformats.org/officeDocument/2006/relationships/hyperlink" Target="http://ru.wikipedia.org/wiki/%D0%9A%D0%BE%D1%80%D1%81%D0%B0%D0%BA%D0%BE%D0%B2,_%D0%9D%D0%B8%D0%BA%D0%BE%D0%BB%D0%B0%D0%B9_%D0%90%D0%BB%D0%B5%D0%BA%D1%81%D0%B0%D0%BD%D0%B4%D1%80%D0%BE%D0%B2%D0%B8%D1%87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C%D0%B0%D1%81%D0%BB%D0%BE%D0%B2,_%D0%94%D0%BC%D0%B8%D1%82%D1%80%D0%B8%D0%B9_%D0%9D%D0%B8%D0%BA%D0%BE%D0%BB%D0%B0%D0%B5%D0%B2%D0%B8%D1%87&amp;action=edit&amp;redlink=1" TargetMode="External"/><Relationship Id="rId13" Type="http://schemas.openxmlformats.org/officeDocument/2006/relationships/hyperlink" Target="http://ru.wikipedia.org/w/index.php?title=%D0%A0%D0%B6%D0%B5%D0%B2%D1%81%D0%BA%D0%B8%D0%B9,_%D0%9D%D0%B8%D0%BA%D0%BE%D0%BB%D0%B0%D0%B9_%D0%93%D1%80%D0%B8%D0%B3%D0%BE%D1%80%D1%8C%D0%B5%D0%B2%D0%B8%D1%87&amp;action=edit&amp;redlink=1" TargetMode="External"/><Relationship Id="rId18" Type="http://schemas.openxmlformats.org/officeDocument/2006/relationships/hyperlink" Target="http://ru.wikipedia.org/w/index.php?title=%D0%AF%D0%BA%D0%BE%D0%B2%D0%BB%D0%B5%D0%B2,_%D0%9C%D0%B8%D1%85%D0%B0%D0%B8%D0%BB_%D0%9B%D1%83%D0%BA%D1%8C%D1%8F%D0%BD%D0%BE%D0%B2%D0%B8%D1%87&amp;action=edit&amp;redlink=1" TargetMode="External"/><Relationship Id="rId3" Type="http://schemas.openxmlformats.org/officeDocument/2006/relationships/hyperlink" Target="http://ru.wikipedia.org/w/index.php?title=%D0%9A%D0%BE%D1%81%D1%82%D0%B5%D0%BD%D1%81%D0%BA%D0%B8%D0%B9,_%D0%9A%D0%BE%D0%BD%D1%81%D1%82%D0%B0%D0%BD%D1%82%D0%B8%D0%BD_%D0%94%D0%BC%D0%B8%D1%82%D1%80%D0%B8%D0%B5%D0%B2%D0%B8%D1%87&amp;action=edit&amp;redlink=1" TargetMode="External"/><Relationship Id="rId7" Type="http://schemas.openxmlformats.org/officeDocument/2006/relationships/hyperlink" Target="http://ru.wikipedia.org/w/index.php?title=%D0%9C%D0%B0%D1%80%D1%82%D1%8B%D0%BD%D0%BE%D0%B2,_%D0%90%D1%80%D0%BA%D0%B0%D0%B4%D0%B8%D0%B9_%D0%98%D0%B2%D0%B0%D0%BD%D0%BE%D0%B2%D0%B8%D1%87&amp;action=edit&amp;redlink=1" TargetMode="External"/><Relationship Id="rId12" Type="http://schemas.openxmlformats.org/officeDocument/2006/relationships/hyperlink" Target="http://ru.wikipedia.org/wiki/%D0%9F%D1%83%D1%89%D0%B8%D0%BD,_%D0%98%D0%B2%D0%B0%D0%BD_%D0%98%D0%B2%D0%B0%D0%BD%D0%BE%D0%B2%D0%B8%D1%87" TargetMode="External"/><Relationship Id="rId17" Type="http://schemas.openxmlformats.org/officeDocument/2006/relationships/hyperlink" Target="http://ru.wikipedia.org/w/index.php?title=%D0%AE%D0%B4%D0%B8%D0%BD,_%D0%9F%D0%B0%D0%B2%D0%B5%D0%BB_%D0%9C%D0%B8%D1%85%D0%B0%D0%B9%D0%BB%D0%BE%D0%B2%D0%B8%D1%87&amp;action=edit&amp;redlink=1" TargetMode="External"/><Relationship Id="rId2" Type="http://schemas.openxmlformats.org/officeDocument/2006/relationships/hyperlink" Target="http://ru.wikipedia.org/wiki/%D0%9A%D0%BE%D1%80%D1%84,_%D0%9C%D0%BE%D0%B4%D0%B5%D1%81%D1%82_%D0%90%D0%BD%D0%B4%D1%80%D0%B5%D0%B5%D0%B2%D0%B8%D1%87" TargetMode="External"/><Relationship Id="rId16" Type="http://schemas.openxmlformats.org/officeDocument/2006/relationships/hyperlink" Target="http://ru.wikipedia.org/wiki/%D0%A2%D1%8B%D1%80%D0%BA%D0%BE%D0%B2,_%D0%90%D0%BB%D0%B5%D0%BA%D1%81%D0%B0%D0%BD%D0%B4%D1%80_%D0%94%D0%BC%D0%B8%D1%82%D1%80%D0%B8%D0%B5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C%D0%B0%D0%BB%D0%B8%D0%BD%D0%BE%D0%B2%D1%81%D0%BA%D0%B8%D0%B9,_%D0%98%D0%B2%D0%B0%D0%BD_%D0%92%D0%B0%D1%81%D0%B8%D0%BB%D1%8C%D0%B5%D0%B2%D0%B8%D1%87&amp;action=edit&amp;redlink=1" TargetMode="External"/><Relationship Id="rId11" Type="http://schemas.openxmlformats.org/officeDocument/2006/relationships/hyperlink" Target="http://ru.wikipedia.org/wiki/%D0%9F%D1%83%D1%88%D0%BA%D0%B8%D0%BD,_%D0%90%D0%BB%D0%B5%D0%BA%D1%81%D0%B0%D0%BD%D0%B4%D1%80_%D0%A1%D0%B5%D1%80%D0%B3%D0%B5%D0%B5%D0%B2%D0%B8%D1%87" TargetMode="External"/><Relationship Id="rId5" Type="http://schemas.openxmlformats.org/officeDocument/2006/relationships/hyperlink" Target="http://ru.wikipedia.org/wiki/%D0%9B%D0%BE%D0%BC%D0%BE%D0%BD%D0%BE%D1%81%D0%BE%D0%B2,_%D0%A1%D0%B5%D1%80%D0%B3%D0%B5%D0%B9_%D0%93%D1%80%D0%B8%D0%B3%D0%BE%D1%80%D1%8C%D0%B5%D0%B2%D0%B8%D1%87" TargetMode="External"/><Relationship Id="rId15" Type="http://schemas.openxmlformats.org/officeDocument/2006/relationships/hyperlink" Target="http://ru.wikipedia.org/w/index.php?title=%D0%A1%D1%82%D0%B5%D0%B2%D0%B5%D0%BD,_%D0%A4%D1%91%D0%B4%D0%BE%D1%80_%D0%A5%D1%80%D0%B8%D1%81%D1%82%D0%B8%D0%B0%D0%BD%D0%BE%D0%B2%D0%B8%D1%87&amp;action=edit&amp;redlink=1" TargetMode="External"/><Relationship Id="rId10" Type="http://schemas.openxmlformats.org/officeDocument/2006/relationships/hyperlink" Target="http://ru.wikipedia.org/w/index.php?title=%D0%9C%D1%8F%D1%81%D0%BE%D0%B5%D0%B4%D0%BE%D0%B2,_%D0%9F%D0%B0%D0%B2%D0%B5%D0%BB_%D0%9D%D0%B8%D0%BA%D0%BE%D0%BB%D0%B0%D0%B5%D0%B2%D0%B8%D1%87&amp;action=edit&amp;redlink=1" TargetMode="External"/><Relationship Id="rId4" Type="http://schemas.openxmlformats.org/officeDocument/2006/relationships/hyperlink" Target="http://ru.wikipedia.org/wiki/%D0%9A%D1%8E%D1%85%D0%B5%D0%BB%D1%8C%D0%B1%D0%B5%D0%BA%D0%B5%D1%80,_%D0%92%D0%B8%D0%BB%D1%8C%D0%B3%D0%B5%D0%BB%D1%8C%D0%BC_%D0%9A%D0%B0%D1%80%D0%BB%D0%BE%D0%B2%D0%B8%D1%87" TargetMode="External"/><Relationship Id="rId9" Type="http://schemas.openxmlformats.org/officeDocument/2006/relationships/hyperlink" Target="http://ru.wikipedia.org/wiki/%D0%9C%D0%B0%D1%82%D1%8E%D1%88%D0%BA%D0%B8%D0%BD,_%D0%A4%D1%91%D0%B4%D0%BE%D1%80_%D0%A4%D1%91%D0%B4%D0%BE%D1%80%D0%BE%D0%B2%D0%B8%D1%87" TargetMode="External"/><Relationship Id="rId14" Type="http://schemas.openxmlformats.org/officeDocument/2006/relationships/hyperlink" Target="http://ru.wikipedia.org/w/index.php?title=%D0%A1%D0%B0%D0%B2%D1%80%D0%B0%D1%81%D0%BE%D0%B2,_%D0%9F%D1%91%D1%82%D1%80_%D0%A4%D1%91%D0%B4%D0%BE%D1%80%D0%BE%D0%B2%D0%B8%D1%87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Общий вид лицея</a:t>
            </a:r>
          </a:p>
        </p:txBody>
      </p:sp>
      <p:pic>
        <p:nvPicPr>
          <p:cNvPr id="2051" name="Содержимое 11" descr="PH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9513" y="1741488"/>
            <a:ext cx="6784975" cy="4243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Малиновский Иван</a:t>
            </a:r>
          </a:p>
        </p:txBody>
      </p:sp>
      <p:pic>
        <p:nvPicPr>
          <p:cNvPr id="11267" name="Содержимое 3" descr="g_malinovski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12875"/>
            <a:ext cx="3041650" cy="4560888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716463" y="1773238"/>
            <a:ext cx="2879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Иван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Васильевич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Малиновский</a:t>
            </a:r>
            <a:r>
              <a:rPr lang="ru-RU">
                <a:latin typeface="Calibri" pitchFamily="34" charset="0"/>
              </a:rPr>
              <a:t>. (1796—1873) . В Лицее </a:t>
            </a:r>
            <a:r>
              <a:rPr lang="ru-RU" b="1">
                <a:latin typeface="Calibri" pitchFamily="34" charset="0"/>
              </a:rPr>
              <a:t>Иван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Малиновский</a:t>
            </a:r>
            <a:r>
              <a:rPr lang="ru-RU">
                <a:latin typeface="Calibri" pitchFamily="34" charset="0"/>
              </a:rPr>
              <a:t> проявил себя хорошим учеником. Прозвище «Казак»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Пущин Иван</a:t>
            </a:r>
          </a:p>
        </p:txBody>
      </p:sp>
      <p:pic>
        <p:nvPicPr>
          <p:cNvPr id="12291" name="Содержимое 3" descr="1101-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12875"/>
            <a:ext cx="4090987" cy="4525963"/>
          </a:xfrm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219700" y="1557338"/>
            <a:ext cx="33131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Ива́н Ива́нович Пу́щин</a:t>
            </a:r>
            <a:r>
              <a:rPr lang="ru-RU">
                <a:latin typeface="Calibri" pitchFamily="34" charset="0"/>
              </a:rPr>
              <a:t> (4 (15) мая 1798(17980515), Москва — 3 (15) апреля 1859, имение Марьино, </a:t>
            </a:r>
            <a:r>
              <a:rPr lang="ru-RU" i="1">
                <a:latin typeface="Calibri" pitchFamily="34" charset="0"/>
                <a:hlinkClick r:id="rId3"/>
              </a:rPr>
              <a:t>Бронницкий </a:t>
            </a:r>
            <a:r>
              <a:rPr lang="ru-RU">
                <a:latin typeface="Calibri" pitchFamily="34" charset="0"/>
              </a:rPr>
              <a:t>уезд Московской губернии (сейчас Раменский район Московской области), похоронен в Бронницах, около городского собора) — декабрист</a:t>
            </a:r>
            <a:r>
              <a:rPr lang="ru-RU" baseline="30000">
                <a:latin typeface="Calibri" pitchFamily="34" charset="0"/>
              </a:rPr>
              <a:t>[2]</a:t>
            </a:r>
            <a:r>
              <a:rPr lang="ru-RU">
                <a:latin typeface="Calibri" pitchFamily="34" charset="0"/>
              </a:rPr>
              <a:t>, коллежский асессор.  Прозвище «Большой Жано», «Иван Великий».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Пушкин Александр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143000"/>
            <a:ext cx="4357687" cy="5427663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5429250" y="1357313"/>
            <a:ext cx="3286125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+mj-lt"/>
              </a:rPr>
              <a:t>Алекса́ндр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Серге́евич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Пу́шкин</a:t>
            </a:r>
            <a:r>
              <a:rPr lang="ru-RU" dirty="0">
                <a:latin typeface="+mj-lt"/>
              </a:rPr>
              <a:t> (26 мая (6 июня) 1799, Москва — 29 января (10 февраля) 1837, Санкт-Петербург) — русский поэт, драматург и прозаик.</a:t>
            </a:r>
          </a:p>
          <a:p>
            <a:pPr>
              <a:defRPr/>
            </a:pPr>
            <a:r>
              <a:rPr lang="ru-RU" dirty="0">
                <a:latin typeface="+mj-lt"/>
              </a:rPr>
              <a:t>Александр Сергеевич Пушкин имеет репутацию великого или величайшего русского поэта. В филологии Пушкин рассматривается как создатель современного русского литературного языка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Лицеисты</a:t>
            </a:r>
          </a:p>
        </p:txBody>
      </p:sp>
      <p:pic>
        <p:nvPicPr>
          <p:cNvPr id="14339" name="Содержимое 3" descr="14_lizeis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617913"/>
            <a:ext cx="4487863" cy="3240087"/>
          </a:xfrm>
        </p:spPr>
      </p:pic>
      <p:pic>
        <p:nvPicPr>
          <p:cNvPr id="14340" name="Рисунок 4" descr="scr_0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96975"/>
            <a:ext cx="46434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ЛИЦЕЙ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9538" y="1600200"/>
            <a:ext cx="6384925" cy="45259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Библиотека</a:t>
            </a:r>
          </a:p>
        </p:txBody>
      </p:sp>
      <p:pic>
        <p:nvPicPr>
          <p:cNvPr id="16387" name="Содержимое 3" descr="10005_c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38288"/>
            <a:ext cx="76327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Конференц зал</a:t>
            </a:r>
          </a:p>
        </p:txBody>
      </p:sp>
      <p:pic>
        <p:nvPicPr>
          <p:cNvPr id="17411" name="Содержимое 3" descr="10006_c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274763"/>
            <a:ext cx="7848600" cy="5276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Комната для учебы</a:t>
            </a:r>
          </a:p>
        </p:txBody>
      </p:sp>
      <p:pic>
        <p:nvPicPr>
          <p:cNvPr id="18435" name="Содержимое 3" descr="10007_c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84313"/>
            <a:ext cx="7921625" cy="5116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Спальни</a:t>
            </a:r>
          </a:p>
        </p:txBody>
      </p:sp>
      <p:pic>
        <p:nvPicPr>
          <p:cNvPr id="19459" name="Содержимое 3" descr="10008_c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341438"/>
            <a:ext cx="3305175" cy="4743450"/>
          </a:xfrm>
        </p:spPr>
      </p:pic>
      <p:pic>
        <p:nvPicPr>
          <p:cNvPr id="19460" name="Рисунок 4" descr="13954857_58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916113"/>
            <a:ext cx="4368800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Табель лицеистов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2" descr="F:\Изображение 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29663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Торжественный зал</a:t>
            </a:r>
          </a:p>
        </p:txBody>
      </p:sp>
      <p:pic>
        <p:nvPicPr>
          <p:cNvPr id="3075" name="Содержимое 3" descr="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600200"/>
            <a:ext cx="5715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Табель лицеистов (продолжение)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 descr="F:\Изображение 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1595438"/>
            <a:ext cx="83820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Екатерина Бакунина</a:t>
            </a:r>
          </a:p>
        </p:txBody>
      </p:sp>
      <p:pic>
        <p:nvPicPr>
          <p:cNvPr id="22531" name="Содержимое 3" descr="Изображение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12875"/>
            <a:ext cx="3600450" cy="4556125"/>
          </a:xfrm>
        </p:spPr>
      </p:pic>
      <p:sp>
        <p:nvSpPr>
          <p:cNvPr id="5" name="TextBox 4"/>
          <p:cNvSpPr txBox="1"/>
          <p:nvPr/>
        </p:nvSpPr>
        <p:spPr>
          <a:xfrm>
            <a:off x="4859338" y="1628775"/>
            <a:ext cx="4105275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1600" b="1" u="sng" dirty="0">
                <a:latin typeface="+mj-lt"/>
              </a:rPr>
              <a:t>Екатерина Павловна Бакунина</a:t>
            </a:r>
            <a:endParaRPr lang="ru-RU" sz="1600" b="1" dirty="0">
              <a:latin typeface="+mj-lt"/>
            </a:endParaRPr>
          </a:p>
          <a:p>
            <a:pPr>
              <a:defRPr/>
            </a:pPr>
            <a:r>
              <a:rPr lang="ru-RU" sz="1600" dirty="0">
                <a:latin typeface="+mj-lt"/>
              </a:rPr>
              <a:t>( 20.02.1795 года - 19.12.1869 года ) Россия</a:t>
            </a:r>
          </a:p>
          <a:p>
            <a:pPr>
              <a:defRPr/>
            </a:pPr>
            <a:r>
              <a:rPr lang="ru-RU" sz="1600" dirty="0">
                <a:latin typeface="+mj-lt"/>
              </a:rPr>
              <a:t>Екатерина Павловна Бакунина приходилась сестрой Александру Бакунину, лицейскому товарищу Пушкина. Летом она подолгу жила в Царском Селе, и следы, оставленные «ногой ее прекрасной», поэт искал в </a:t>
            </a:r>
            <a:r>
              <a:rPr lang="ru-RU" sz="1600" dirty="0" err="1">
                <a:latin typeface="+mj-lt"/>
              </a:rPr>
              <a:t>царскосельских</a:t>
            </a:r>
            <a:r>
              <a:rPr lang="ru-RU" sz="1600" dirty="0">
                <a:latin typeface="+mj-lt"/>
              </a:rPr>
              <a:t> рощах и лесах.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В те дни... в те дни, когда впервые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Заметил я черты живые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Прелестной девы, и любовь</a:t>
            </a:r>
            <a:br>
              <a:rPr lang="ru-RU" sz="1600" dirty="0">
                <a:latin typeface="+mj-lt"/>
              </a:rPr>
            </a:br>
            <a:r>
              <a:rPr lang="ru-RU" sz="1600" dirty="0">
                <a:latin typeface="+mj-lt"/>
              </a:rPr>
              <a:t>Младую взволновала кровь...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Преподаватель словесности </a:t>
            </a:r>
            <a:br>
              <a:rPr lang="ru-RU" sz="4000" dirty="0" smtClean="0"/>
            </a:br>
            <a:r>
              <a:rPr lang="ru-RU" sz="4000" dirty="0" err="1" smtClean="0"/>
              <a:t>Кошанский</a:t>
            </a:r>
            <a:r>
              <a:rPr lang="ru-RU" sz="4000" b="1" dirty="0" smtClean="0"/>
              <a:t> </a:t>
            </a:r>
            <a:r>
              <a:rPr lang="ru-RU" sz="4000" dirty="0" smtClean="0"/>
              <a:t>Николай Фёдорович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pic>
        <p:nvPicPr>
          <p:cNvPr id="23555" name="Содержимое 3" descr="1249886084_0b5b048a1f6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557338"/>
            <a:ext cx="3660775" cy="4525962"/>
          </a:xfrm>
        </p:spPr>
      </p:pic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4427538" y="1557338"/>
            <a:ext cx="4392612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На уроках Кошанского лицеисты учились "описывать розу стихами" (Ив. Пущин), спорить, интересно рассказывать о прочитанных книгах, составлять аннотации, подбирать материалы для журнала "Мудрец" - выходил такой в Лицее, забавный полный пародий, веселых шуток, изящных стихотворений, от руки переписанный Данзасом, - разбирать и понимать смысл од Горация, холодную прозрачность строк Анакреонта и прочих "древних стариков". "Трепать их лавры" под руководством остроумного и забавно - строгого Николая Федоровича Кошанского было не так уж трудно. Разбирали лицеисты и трудные формы русских глаголов и размеры греческого гекзаметра, на лету запоминая, что такое прасодия.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Преподаватель нравственности, логики и юридических наук.</a:t>
            </a:r>
            <a:br>
              <a:rPr lang="ru-RU" sz="4000" dirty="0" smtClean="0"/>
            </a:br>
            <a:r>
              <a:rPr lang="ru-RU" sz="4000" dirty="0" smtClean="0"/>
              <a:t>Куницын Александр Петрович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pic>
        <p:nvPicPr>
          <p:cNvPr id="24579" name="Содержимое 3" descr="photo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3286125" cy="4162425"/>
          </a:xfrm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779838" y="1773238"/>
            <a:ext cx="51847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Куницын преподавал в Царскосельском лицее нравственность, логику и юридические науки. Широко образованный ученый с независимым образом мышления, он произвел на лицеистов сильное впечатление своей знаменитой речью, произнесенной при открытии Лицея в присутствии Александра I, где громко звучали слова о гражданском долге, а царь не был даже упомянут. Куницын рассказывал в своих лекциях о равенстве всех граждан перед законом, необходимости замены абсолютизма республиканским образом правления и ликвидации крепостного права. 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3851275" y="4652963"/>
            <a:ext cx="5041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Вы помните: когда возник лицей,</a:t>
            </a:r>
            <a:br>
              <a:rPr lang="ru-RU" sz="1600" i="1">
                <a:latin typeface="Calibri" pitchFamily="34" charset="0"/>
              </a:rPr>
            </a:br>
            <a:r>
              <a:rPr lang="ru-RU" sz="1600" i="1">
                <a:latin typeface="Calibri" pitchFamily="34" charset="0"/>
              </a:rPr>
              <a:t>Как царь для нас открыл чертог царицын.</a:t>
            </a:r>
            <a:br>
              <a:rPr lang="ru-RU" sz="1600" i="1">
                <a:latin typeface="Calibri" pitchFamily="34" charset="0"/>
              </a:rPr>
            </a:br>
            <a:r>
              <a:rPr lang="ru-RU" sz="1600" i="1">
                <a:latin typeface="Calibri" pitchFamily="34" charset="0"/>
              </a:rPr>
              <a:t>И мы пришли. И встретил нас Куницын</a:t>
            </a:r>
            <a:br>
              <a:rPr lang="ru-RU" sz="1600" i="1">
                <a:latin typeface="Calibri" pitchFamily="34" charset="0"/>
              </a:rPr>
            </a:br>
            <a:r>
              <a:rPr lang="ru-RU" sz="1600" i="1">
                <a:latin typeface="Calibri" pitchFamily="34" charset="0"/>
              </a:rPr>
              <a:t>Приветствием меж царственных гостей...</a:t>
            </a:r>
            <a:r>
              <a:rPr lang="ru-RU" sz="1600">
                <a:latin typeface="Calibri" pitchFamily="34" charset="0"/>
              </a:rPr>
              <a:t> -</a:t>
            </a:r>
          </a:p>
          <a:p>
            <a:r>
              <a:rPr lang="ru-RU" sz="1600">
                <a:latin typeface="Calibri" pitchFamily="34" charset="0"/>
              </a:rPr>
              <a:t>писал Пушкин в стихотворении, посвященном 25-летию Лицея (1836).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Первый директор Лицея</a:t>
            </a:r>
            <a:br>
              <a:rPr lang="ru-RU" sz="4000" dirty="0" smtClean="0"/>
            </a:br>
            <a:r>
              <a:rPr lang="ru-RU" sz="4000" dirty="0" smtClean="0"/>
              <a:t>Василий Фёдорович Малиновский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pic>
        <p:nvPicPr>
          <p:cNvPr id="25603" name="Содержимое 3" descr="Malinovsky василий федорови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3643313" cy="4525962"/>
          </a:xfrm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211638" y="1628775"/>
            <a:ext cx="47529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Малиновский Василий Федорович [1765 — 23.3(4.4).1814, Петербург], русский публицист, просветитель. Родился в семье священника. Окончил Московский университет (1781). Был на дипломатической службе. В 1811 назначен первым директором Царскосельского лицея. Создав в нём атмосферу свободолюбия, содействовал воспитанию прогрессивных писателей и политических деятелей. Из произведений Малиновского наиболее значительное «Рассуждение о мире и войне», написанное в 1790—1798, в котором Малиновский осуждает завоевательную политику, пропагандирует общий и справедливый мир между народами.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Второй директор Лицея</a:t>
            </a:r>
            <a:br>
              <a:rPr lang="ru-RU" dirty="0" smtClean="0"/>
            </a:br>
            <a:r>
              <a:rPr lang="ru-RU" dirty="0" smtClean="0"/>
              <a:t>Егор Антонович Энгельгардт 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6627" name="Содержимое 3" descr="Engelgart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3811587" cy="4525962"/>
          </a:xfrm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500563" y="1628775"/>
            <a:ext cx="43195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Энгельгардт (Георг-Рейнгольд, Егор Антонович) - писатель и педагог (1775 - 1862), уроженец города Риги. Сперва служил на военной службе, в 1796 г. перешел в коллегию иностранных дел. С учреждением государственного совета Э. был назначен помощником статс-секретаря. В 1811 г. Э. назначен директором санкт-петербургского педагогического института; с 1816 по 1823 годы состоял директором Царскосельского лицея. Писал по вопросам экономическим и сельскохозяйственным. Ряд его статей напечатан в издании Шторха "Russland unter Alexander I" (27 выпуск, Санкт-Петербург и Липецк, 1803 - 11).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Преподаватель русской словесности</a:t>
            </a:r>
            <a:br>
              <a:rPr lang="ru-RU" sz="4000" dirty="0" smtClean="0"/>
            </a:br>
            <a:r>
              <a:rPr lang="ru-RU" sz="4000" dirty="0" smtClean="0"/>
              <a:t>Александр Иванович Галич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pic>
        <p:nvPicPr>
          <p:cNvPr id="27651" name="Содержимое 3" descr="t_galic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341438"/>
            <a:ext cx="2359025" cy="3527425"/>
          </a:xfrm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11188" y="4581525"/>
            <a:ext cx="201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Галич. Рисунок Пушкина.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3851275" y="1700213"/>
            <a:ext cx="45370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Александр Иванович Галич(настоящая фамилия Гов?оров, 1783—1848) — преподаватель латинской и российской словесности в Главном немецком училище св. Петра и в Царскосельском лицее, профессор Петербургского университета, учитель А. С. Пушкина, литератор, философ, один из первых последователей немецкого философа Шеллинга в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Пушкин на лицейском акте</a:t>
            </a:r>
          </a:p>
        </p:txBody>
      </p:sp>
      <p:pic>
        <p:nvPicPr>
          <p:cNvPr id="28675" name="Содержимое 3" descr="attach.as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2825" y="1600200"/>
            <a:ext cx="71183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Подарок Пушкину</a:t>
            </a:r>
          </a:p>
        </p:txBody>
      </p:sp>
      <p:pic>
        <p:nvPicPr>
          <p:cNvPr id="29699" name="Содержимое 3" descr="Il6-189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341438"/>
            <a:ext cx="3998913" cy="5040312"/>
          </a:xfrm>
        </p:spPr>
      </p:pic>
      <p:sp>
        <p:nvSpPr>
          <p:cNvPr id="5" name="TextBox 4"/>
          <p:cNvSpPr txBox="1"/>
          <p:nvPr/>
        </p:nvSpPr>
        <p:spPr>
          <a:xfrm>
            <a:off x="4859338" y="1557338"/>
            <a:ext cx="3889375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26 марта 1820 года Пушкин в доме Жуковского читал только законченную поэму "Руслан и Людмила". После этого Жуковский, признав свое поражение в литературной борьбе, подарил Александру Сергеевичу свой портрет с дарственной надписью:</a:t>
            </a:r>
          </a:p>
          <a:p>
            <a:pPr>
              <a:defRPr/>
            </a:pPr>
            <a:r>
              <a:rPr lang="ru-RU" sz="1600" dirty="0">
                <a:latin typeface="+mj-lt"/>
              </a:rPr>
              <a:t> "</a:t>
            </a:r>
            <a:r>
              <a:rPr lang="ru-RU" sz="1600" dirty="0">
                <a:latin typeface="Monotype Corsiva" pitchFamily="66" charset="0"/>
              </a:rPr>
              <a:t>Победителю-ученику от побежденного учителя в тот высокоторжественный день, в который он окончил свою поэму "Руслан и Людмила". 1820, марта 26, Великая пятница".</a:t>
            </a:r>
            <a:r>
              <a:rPr lang="ru-RU" sz="1600" dirty="0">
                <a:latin typeface="+mj-lt"/>
              </a:rPr>
              <a:t> Для Пушкина такой дар был драгоценен. Теперь этот портрет висит в Музее-квартире Пушкина в его кабинете.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Выпускной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8250" y="1658938"/>
            <a:ext cx="6667500" cy="441007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Первые воспитанники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В 1811 году первыми воспитанниками Лицея стали: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2"/>
              </a:rPr>
              <a:t>Бакунин, Александр Павлович</a:t>
            </a:r>
            <a:r>
              <a:rPr lang="ru-RU" sz="1400" smtClean="0">
                <a:latin typeface="Monotype Corsiva" pitchFamily="66" charset="0"/>
              </a:rPr>
              <a:t> (1799—1862)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3"/>
              </a:rPr>
              <a:t>Броглио, Сильверий Францевич</a:t>
            </a:r>
            <a:r>
              <a:rPr lang="ru-RU" sz="1400" smtClean="0">
                <a:latin typeface="Monotype Corsiva" pitchFamily="66" charset="0"/>
              </a:rPr>
              <a:t> (1799 — между 1822 м и 1825м)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4"/>
              </a:rPr>
              <a:t>Вольховский, Владимир Дмитриевич</a:t>
            </a:r>
            <a:r>
              <a:rPr lang="ru-RU" sz="1400" smtClean="0">
                <a:latin typeface="Monotype Corsiva" pitchFamily="66" charset="0"/>
              </a:rPr>
              <a:t> (1798—1841)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5"/>
              </a:rPr>
              <a:t>Горчаков, Александр Михайлович</a:t>
            </a:r>
            <a:r>
              <a:rPr lang="ru-RU" sz="1400" smtClean="0">
                <a:latin typeface="Monotype Corsiva" pitchFamily="66" charset="0"/>
              </a:rPr>
              <a:t> (1798—1883)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6"/>
              </a:rPr>
              <a:t>Гревениц, Павел Фёдорович</a:t>
            </a:r>
            <a:r>
              <a:rPr lang="ru-RU" sz="1400" smtClean="0">
                <a:latin typeface="Monotype Corsiva" pitchFamily="66" charset="0"/>
              </a:rPr>
              <a:t> (1798—1847)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7" tooltip="Гурьев, Константин Васильевич (страница отсутствует)"/>
              </a:rPr>
              <a:t>Гурьев, Константин Васильевич</a:t>
            </a:r>
            <a:r>
              <a:rPr lang="ru-RU" sz="1400" smtClean="0">
                <a:latin typeface="Monotype Corsiva" pitchFamily="66" charset="0"/>
              </a:rPr>
              <a:t> (1800—1833), исключен из Лицея в 1813 году.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8"/>
              </a:rPr>
              <a:t>Данзас, Константин Карлович</a:t>
            </a:r>
            <a:r>
              <a:rPr lang="ru-RU" sz="1400" smtClean="0">
                <a:latin typeface="Monotype Corsiva" pitchFamily="66" charset="0"/>
              </a:rPr>
              <a:t> (1801—1870)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9"/>
              </a:rPr>
              <a:t>Дельвиг, Антон Антонович</a:t>
            </a:r>
            <a:r>
              <a:rPr lang="ru-RU" sz="1400" smtClean="0">
                <a:latin typeface="Monotype Corsiva" pitchFamily="66" charset="0"/>
              </a:rPr>
              <a:t> (1798—1831)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0"/>
              </a:rPr>
              <a:t>Есаков, Семён Семёнович</a:t>
            </a:r>
            <a:r>
              <a:rPr lang="ru-RU" sz="1400" smtClean="0">
                <a:latin typeface="Monotype Corsiva" pitchFamily="66" charset="0"/>
              </a:rPr>
              <a:t> (1798—1831)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1"/>
              </a:rPr>
              <a:t>Илличевский, Алексей Демьянович</a:t>
            </a:r>
            <a:r>
              <a:rPr lang="ru-RU" sz="1400" smtClean="0">
                <a:latin typeface="Monotype Corsiva" pitchFamily="66" charset="0"/>
              </a:rPr>
              <a:t> (1798—1837)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2" tooltip="Комовский, Сергей Дмитриевич (страница отсутствует)"/>
              </a:rPr>
              <a:t>Комовский, Сергей Дмитриевич</a:t>
            </a:r>
            <a:r>
              <a:rPr lang="ru-RU" sz="1400" smtClean="0">
                <a:latin typeface="Monotype Corsiva" pitchFamily="66" charset="0"/>
              </a:rPr>
              <a:t> (1798—1880)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3" tooltip="Корнилов, Александр Алексеевич (страница отсутствует)"/>
              </a:rPr>
              <a:t>Корнилов, Александр Алексеевич</a:t>
            </a:r>
            <a:r>
              <a:rPr lang="ru-RU" sz="1400" smtClean="0">
                <a:latin typeface="Monotype Corsiva" pitchFamily="66" charset="0"/>
              </a:rPr>
              <a:t> (1801—1856)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4"/>
              </a:rPr>
              <a:t>Корсаков, Николай Александрович</a:t>
            </a:r>
            <a:r>
              <a:rPr lang="ru-RU" sz="1400" smtClean="0">
                <a:latin typeface="Monotype Corsiva" pitchFamily="66" charset="0"/>
              </a:rPr>
              <a:t> (1800—1820)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Гимн лицея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Шесть лет промчалось как мечтанье,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В объятьях сладкой тишины.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И уж Отечества призванье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Гремит нам: шествуйте, сыны!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Простимся, братья! Руку в руку!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Обнимемся в последний раз!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Судьба на вечную разлуку,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Быть может, здесь сроднила нас!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Стихи об окончании лицея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Друзья мои, прекрасен наш союз!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Он как душа неразделим и вечен –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Неколебим, свободен и беспечен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Срастался он под сенью дружных муз.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Куда бы нас ни бросила судьбина,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И </a:t>
            </a:r>
            <a:r>
              <a:rPr lang="ru-RU" dirty="0" err="1" smtClean="0">
                <a:latin typeface="Monotype Corsiva" pitchFamily="66" charset="0"/>
              </a:rPr>
              <a:t>счастие</a:t>
            </a:r>
            <a:r>
              <a:rPr lang="ru-RU" dirty="0" smtClean="0">
                <a:latin typeface="Monotype Corsiva" pitchFamily="66" charset="0"/>
              </a:rPr>
              <a:t> куда б ни повело,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Все те же мы: нам целый мир чужбина;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Monotype Corsiva" pitchFamily="66" charset="0"/>
              </a:rPr>
              <a:t>Отечество нам Царское Село.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Первые воспитанники (продолжение)</a:t>
            </a: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400" smtClean="0">
                <a:latin typeface="Monotype Corsiva" pitchFamily="66" charset="0"/>
                <a:hlinkClick r:id="rId2"/>
              </a:rPr>
              <a:t>Корф, Модест Андреевич</a:t>
            </a:r>
            <a:r>
              <a:rPr lang="ru-RU" sz="1400" smtClean="0">
                <a:latin typeface="Monotype Corsiva" pitchFamily="66" charset="0"/>
              </a:rPr>
              <a:t> (1800—1876)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3" tooltip="Костенский, Константин Дмитриевич (страница отсутствует)"/>
              </a:rPr>
              <a:t>Костенский, Константин Дмитриевич</a:t>
            </a:r>
            <a:r>
              <a:rPr lang="ru-RU" sz="1400" smtClean="0">
                <a:latin typeface="Monotype Corsiva" pitchFamily="66" charset="0"/>
              </a:rPr>
              <a:t> (1797—1830)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4"/>
              </a:rPr>
              <a:t>Кюхельбекер, Вильгельм Карлович</a:t>
            </a:r>
            <a:r>
              <a:rPr lang="ru-RU" sz="1400" smtClean="0">
                <a:latin typeface="Monotype Corsiva" pitchFamily="66" charset="0"/>
              </a:rPr>
              <a:t> (1797—1846)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5"/>
              </a:rPr>
              <a:t>Ломоносов, Сергей Григорьевич</a:t>
            </a:r>
            <a:r>
              <a:rPr lang="ru-RU" sz="1400" smtClean="0">
                <a:latin typeface="Monotype Corsiva" pitchFamily="66" charset="0"/>
              </a:rPr>
              <a:t> (1799—1857)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6" tooltip="Малиновский, Иван Васильевич (страница отсутствует)"/>
              </a:rPr>
              <a:t>Малиновский, Иван Васильевич</a:t>
            </a:r>
            <a:r>
              <a:rPr lang="ru-RU" sz="1400" smtClean="0">
                <a:latin typeface="Monotype Corsiva" pitchFamily="66" charset="0"/>
              </a:rPr>
              <a:t> (1796—1873)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7" tooltip="Мартынов, Аркадий Иванович (страница отсутствует)"/>
              </a:rPr>
              <a:t>Мартынов, Аркадий Иванович</a:t>
            </a:r>
            <a:r>
              <a:rPr lang="ru-RU" sz="1400" smtClean="0">
                <a:latin typeface="Monotype Corsiva" pitchFamily="66" charset="0"/>
              </a:rPr>
              <a:t> (1801—1850)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8" tooltip="Маслов, Дмитрий Николаевич (страница отсутствует)"/>
              </a:rPr>
              <a:t>Маслов, Дмитрий Николаевич</a:t>
            </a:r>
            <a:r>
              <a:rPr lang="ru-RU" sz="1400" smtClean="0">
                <a:latin typeface="Monotype Corsiva" pitchFamily="66" charset="0"/>
              </a:rPr>
              <a:t> (1799—1856)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9"/>
              </a:rPr>
              <a:t>Матюшкин, Фёдор Фёдорович</a:t>
            </a:r>
            <a:r>
              <a:rPr lang="ru-RU" sz="1400" smtClean="0">
                <a:latin typeface="Monotype Corsiva" pitchFamily="66" charset="0"/>
              </a:rPr>
              <a:t> (1799—1872)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0" tooltip="Мясоедов, Павел Николаевич (страница отсутствует)"/>
              </a:rPr>
              <a:t>Мясоедов, Павел Николаевич</a:t>
            </a:r>
            <a:r>
              <a:rPr lang="ru-RU" sz="1400" smtClean="0">
                <a:latin typeface="Monotype Corsiva" pitchFamily="66" charset="0"/>
              </a:rPr>
              <a:t> (1799—1868)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1"/>
              </a:rPr>
              <a:t>Пушкин, Александр Сергеевич</a:t>
            </a:r>
            <a:r>
              <a:rPr lang="ru-RU" sz="1400" smtClean="0">
                <a:latin typeface="Monotype Corsiva" pitchFamily="66" charset="0"/>
              </a:rPr>
              <a:t> (1799—1837)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2"/>
              </a:rPr>
              <a:t>Пущин, Иван Иванович</a:t>
            </a:r>
            <a:r>
              <a:rPr lang="ru-RU" sz="1400" smtClean="0">
                <a:latin typeface="Monotype Corsiva" pitchFamily="66" charset="0"/>
              </a:rPr>
              <a:t> (1798—1859)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3" tooltip="Ржевский, Николай Григорьевич (страница отсутствует)"/>
              </a:rPr>
              <a:t>Ржевский, Николай Григорьевич</a:t>
            </a:r>
            <a:r>
              <a:rPr lang="ru-RU" sz="1400" smtClean="0">
                <a:latin typeface="Monotype Corsiva" pitchFamily="66" charset="0"/>
              </a:rPr>
              <a:t> (1800—1817)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4" tooltip="Саврасов, Пётр Фёдорович (страница отсутствует)"/>
              </a:rPr>
              <a:t>Саврасов, Пётр Фёдорович</a:t>
            </a:r>
            <a:r>
              <a:rPr lang="ru-RU" sz="1400" smtClean="0">
                <a:latin typeface="Monotype Corsiva" pitchFamily="66" charset="0"/>
              </a:rPr>
              <a:t> (1799—1830)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5" tooltip="Стевен, Фёдор Христианович (страница отсутствует)"/>
              </a:rPr>
              <a:t>Стевен, Фёдор Христианович</a:t>
            </a:r>
            <a:r>
              <a:rPr lang="ru-RU" sz="1400" smtClean="0">
                <a:latin typeface="Monotype Corsiva" pitchFamily="66" charset="0"/>
              </a:rPr>
              <a:t> (1797—1851)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6"/>
              </a:rPr>
              <a:t>Тырков, Александр Дмитриевич</a:t>
            </a:r>
            <a:r>
              <a:rPr lang="ru-RU" sz="1400" smtClean="0">
                <a:latin typeface="Monotype Corsiva" pitchFamily="66" charset="0"/>
              </a:rPr>
              <a:t> (1799—1843)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7" tooltip="Юдин, Павел Михайлович (страница отсутствует)"/>
              </a:rPr>
              <a:t>Юдин, Павел Михайлович</a:t>
            </a:r>
            <a:r>
              <a:rPr lang="ru-RU" sz="1400" smtClean="0">
                <a:latin typeface="Monotype Corsiva" pitchFamily="66" charset="0"/>
              </a:rPr>
              <a:t> (1798—1852)</a:t>
            </a:r>
          </a:p>
          <a:p>
            <a:pPr eaLnBrk="1" hangingPunct="1"/>
            <a:r>
              <a:rPr lang="ru-RU" sz="1400" smtClean="0">
                <a:latin typeface="Monotype Corsiva" pitchFamily="66" charset="0"/>
                <a:hlinkClick r:id="rId18" tooltip="Яковлев, Михаил Лукьянович (страница отсутствует)"/>
              </a:rPr>
              <a:t>Яковлев, Михаил Лукьянович</a:t>
            </a:r>
            <a:r>
              <a:rPr lang="ru-RU" sz="1400" smtClean="0">
                <a:latin typeface="Monotype Corsiva" pitchFamily="66" charset="0"/>
              </a:rPr>
              <a:t> (1798—1868)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Вольховский Владимир</a:t>
            </a:r>
          </a:p>
        </p:txBody>
      </p:sp>
      <p:pic>
        <p:nvPicPr>
          <p:cNvPr id="6147" name="Содержимое 3" descr="409fc927c7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628775"/>
            <a:ext cx="3771900" cy="4525963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5508625" y="1916113"/>
            <a:ext cx="29511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Владимир Дмитриевич Вольховский</a:t>
            </a:r>
            <a:r>
              <a:rPr lang="ru-RU">
                <a:latin typeface="Calibri" pitchFamily="34" charset="0"/>
              </a:rPr>
              <a:t> (</a:t>
            </a:r>
            <a:r>
              <a:rPr lang="ru-RU" b="1">
                <a:latin typeface="Calibri" pitchFamily="34" charset="0"/>
              </a:rPr>
              <a:t>Вальховский</a:t>
            </a:r>
            <a:r>
              <a:rPr lang="ru-RU">
                <a:latin typeface="Calibri" pitchFamily="34" charset="0"/>
              </a:rPr>
              <a:t>; 1798, Полтавская губерния — </a:t>
            </a:r>
          </a:p>
          <a:p>
            <a:r>
              <a:rPr lang="ru-RU">
                <a:latin typeface="Calibri" pitchFamily="34" charset="0"/>
              </a:rPr>
              <a:t>7 марта 1841, село Каменка, Изюмский уезд, Харьковская губерния) — капитан Гвардейского генерального штаба, генерал-майор, лицеист первого выпуска. Прозвище </a:t>
            </a:r>
            <a:r>
              <a:rPr lang="ru-RU" i="1">
                <a:latin typeface="Calibri" pitchFamily="34" charset="0"/>
              </a:rPr>
              <a:t>«Суворочка» 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Горчаков Александр</a:t>
            </a:r>
          </a:p>
        </p:txBody>
      </p:sp>
      <p:pic>
        <p:nvPicPr>
          <p:cNvPr id="7171" name="Содержимое 3" descr="gorchakov_a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557338"/>
            <a:ext cx="3811588" cy="4525962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80063" y="1844675"/>
            <a:ext cx="32400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Алекса́ндр Миха́йлович Горчако́в</a:t>
            </a:r>
            <a:r>
              <a:rPr lang="ru-RU">
                <a:latin typeface="Calibri" pitchFamily="34" charset="0"/>
              </a:rPr>
              <a:t> (4 (15) июня 1798, Гапсаль — 27 февраля (11 марта) 1883, Баден-Баден) — видный российский дипломат и государственный деятель, канцлер, светлейший князь, кавалер ордена Святого апостола Андрея Первозванного. Прозвище «Франт»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Дельвиг Антон</a:t>
            </a:r>
          </a:p>
        </p:txBody>
      </p:sp>
      <p:pic>
        <p:nvPicPr>
          <p:cNvPr id="8195" name="Содержимое 3" descr="Delvig_A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557338"/>
            <a:ext cx="3021012" cy="4387850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500563" y="1916113"/>
            <a:ext cx="30956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Анто́н Анто́нович Де́львиг</a:t>
            </a:r>
            <a:r>
              <a:rPr lang="ru-RU">
                <a:latin typeface="Calibri" pitchFamily="34" charset="0"/>
              </a:rPr>
              <a:t> (6 (17) августа 1798, Москва — 14 (26) января 1831, Санкт-Петербург) — барон, русский поэт, издатель, друг и одноклассник А. С. Пушкина. Прозвище «Тося»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Корсаков Николай</a:t>
            </a:r>
          </a:p>
        </p:txBody>
      </p:sp>
      <p:pic>
        <p:nvPicPr>
          <p:cNvPr id="9219" name="Содержимое 3" descr="Николай_Александрович_Корса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557338"/>
            <a:ext cx="3740150" cy="4525962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076825" y="1700213"/>
            <a:ext cx="29511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Николай Александрович Корсаков</a:t>
            </a:r>
            <a:r>
              <a:rPr lang="ru-RU">
                <a:latin typeface="Calibri" pitchFamily="34" charset="0"/>
              </a:rPr>
              <a:t> (1800, Россия — 26 сентября 1820, Флоренция) — поэт, композитор и лицейский друг Пушкина.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Кюхельбекер Вильгельм</a:t>
            </a:r>
          </a:p>
        </p:txBody>
      </p:sp>
      <p:pic>
        <p:nvPicPr>
          <p:cNvPr id="10243" name="Содержимое 3" descr="kuhl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412875"/>
            <a:ext cx="3160712" cy="4525963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787900" y="1700213"/>
            <a:ext cx="37449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Вильге́льм Ка́рлович Кюхельбе́кер</a:t>
            </a:r>
            <a:r>
              <a:rPr lang="ru-RU">
                <a:latin typeface="Calibri" pitchFamily="34" charset="0"/>
              </a:rPr>
              <a:t> (10 (21) июня 1797, Санкт-Петербург, Российская империя — 11 (23) августа 1846, Тобольск, Российская империя) — русский поэт, писатель и общественный деятель, друг и одноклассник Пушкина по Царскосельскому лицею, декабрист. Прозвище «Кюхля»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181</TotalTime>
  <Words>887</Words>
  <Application>Microsoft Office PowerPoint</Application>
  <PresentationFormat>Экран (4:3)</PresentationFormat>
  <Paragraphs>102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Monotype Corsiva</vt:lpstr>
      <vt:lpstr>Тема Office</vt:lpstr>
      <vt:lpstr>Общий вид лицея</vt:lpstr>
      <vt:lpstr>Торжественный зал</vt:lpstr>
      <vt:lpstr>Первые воспитанники </vt:lpstr>
      <vt:lpstr>Первые воспитанники (продолжение)</vt:lpstr>
      <vt:lpstr>Вольховский Владимир</vt:lpstr>
      <vt:lpstr>Горчаков Александр</vt:lpstr>
      <vt:lpstr>Дельвиг Антон</vt:lpstr>
      <vt:lpstr>Корсаков Николай</vt:lpstr>
      <vt:lpstr>Кюхельбекер Вильгельм</vt:lpstr>
      <vt:lpstr>Малиновский Иван</vt:lpstr>
      <vt:lpstr>Пущин Иван</vt:lpstr>
      <vt:lpstr>Пушкин Александр</vt:lpstr>
      <vt:lpstr>Лицеисты</vt:lpstr>
      <vt:lpstr>ЛИЦЕЙ</vt:lpstr>
      <vt:lpstr>Библиотека</vt:lpstr>
      <vt:lpstr>Конференц зал</vt:lpstr>
      <vt:lpstr>Комната для учебы</vt:lpstr>
      <vt:lpstr>Спальни</vt:lpstr>
      <vt:lpstr>Табель лицеистов</vt:lpstr>
      <vt:lpstr>Табель лицеистов (продолжение)</vt:lpstr>
      <vt:lpstr>Екатерина Бакунина</vt:lpstr>
      <vt:lpstr>Преподаватель словесности  Кошанский Николай Фёдорович </vt:lpstr>
      <vt:lpstr> Преподаватель нравственности, логики и юридических наук. Куницын Александр Петрович </vt:lpstr>
      <vt:lpstr> Первый директор Лицея Василий Фёдорович Малиновский  </vt:lpstr>
      <vt:lpstr> Второй директор Лицея Егор Антонович Энгельгардт  </vt:lpstr>
      <vt:lpstr> Преподаватель русской словесности Александр Иванович Галич </vt:lpstr>
      <vt:lpstr>Пушкин на лицейском акте</vt:lpstr>
      <vt:lpstr>Подарок Пушкину</vt:lpstr>
      <vt:lpstr>Выпускной</vt:lpstr>
      <vt:lpstr>Гимн лицея</vt:lpstr>
      <vt:lpstr>Стихи об окончании лицея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вид лицея</dc:title>
  <dc:creator>Александр Чудинов</dc:creator>
  <cp:lastModifiedBy>Информатика</cp:lastModifiedBy>
  <cp:revision>18</cp:revision>
  <dcterms:created xsi:type="dcterms:W3CDTF">2011-04-19T12:56:38Z</dcterms:created>
  <dcterms:modified xsi:type="dcterms:W3CDTF">2013-12-13T06:24:57Z</dcterms:modified>
</cp:coreProperties>
</file>