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78" r:id="rId2"/>
    <p:sldId id="258" r:id="rId3"/>
    <p:sldId id="282" r:id="rId4"/>
    <p:sldId id="260" r:id="rId5"/>
    <p:sldId id="283" r:id="rId6"/>
    <p:sldId id="266" r:id="rId7"/>
    <p:sldId id="280" r:id="rId8"/>
    <p:sldId id="269" r:id="rId9"/>
    <p:sldId id="298" r:id="rId10"/>
    <p:sldId id="279" r:id="rId11"/>
    <p:sldId id="267" r:id="rId12"/>
    <p:sldId id="287" r:id="rId13"/>
    <p:sldId id="285" r:id="rId14"/>
    <p:sldId id="299" r:id="rId15"/>
    <p:sldId id="289" r:id="rId16"/>
    <p:sldId id="288" r:id="rId17"/>
    <p:sldId id="290" r:id="rId18"/>
    <p:sldId id="291" r:id="rId19"/>
    <p:sldId id="297" r:id="rId20"/>
    <p:sldId id="292" r:id="rId21"/>
    <p:sldId id="293" r:id="rId22"/>
    <p:sldId id="272" r:id="rId23"/>
  </p:sldIdLst>
  <p:sldSz cx="9144000" cy="6858000" type="screen4x3"/>
  <p:notesSz cx="6735763" cy="98694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A46"/>
    <a:srgbClr val="CA36BF"/>
    <a:srgbClr val="FCE8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Имя прилагательное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96679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Повторение изученного в 5 классе.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038600"/>
            <a:ext cx="7391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461A46"/>
                </a:solidFill>
                <a:latin typeface="Monotype Corsiva" pitchFamily="66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Глава «Первая покупка»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39624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Корень «</a:t>
            </a:r>
            <a:r>
              <a:rPr lang="ru-RU" dirty="0" err="1" smtClean="0"/>
              <a:t>кор</a:t>
            </a:r>
            <a:r>
              <a:rPr lang="ru-RU" dirty="0" smtClean="0"/>
              <a:t>» -  означает «рог». «Рыжая» – от слова «рдеть», т.е. краснеть, а  </a:t>
            </a:r>
            <a:r>
              <a:rPr lang="ru-RU" u="sng" dirty="0" err="1" smtClean="0"/>
              <a:t>д</a:t>
            </a:r>
            <a:r>
              <a:rPr lang="ru-RU" dirty="0" smtClean="0"/>
              <a:t> // </a:t>
            </a:r>
            <a:r>
              <a:rPr lang="ru-RU" u="sng" dirty="0" smtClean="0"/>
              <a:t>ж. </a:t>
            </a:r>
            <a:r>
              <a:rPr lang="ru-RU" dirty="0" smtClean="0"/>
              <a:t>«Коричневый» -  от слова «кора». Коричневый – цвет коры.</a:t>
            </a:r>
          </a:p>
          <a:p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65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513" y="228600"/>
            <a:ext cx="19954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648200" y="1676400"/>
            <a:ext cx="3505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Письмо из </a:t>
            </a:r>
            <a:r>
              <a:rPr lang="ru-RU" dirty="0" err="1" smtClean="0"/>
              <a:t>Простоквашино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/>
              <a:t> </a:t>
            </a:r>
            <a:r>
              <a:rPr lang="ru-RU" sz="2400" dirty="0" smtClean="0"/>
              <a:t>  Мои </a:t>
            </a:r>
            <a:r>
              <a:rPr lang="ru-RU" sz="2400" dirty="0" smtClean="0"/>
              <a:t> </a:t>
            </a:r>
            <a:r>
              <a:rPr lang="ru-RU" sz="2400" dirty="0" smtClean="0"/>
              <a:t>папа и мама!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Я живу хорошо.  У меня есть свой дом. Он … .  Мама и папа, я без вас очень скучаю. Но я вам не скажу, где я живу. А то вы меня заберёте, а  мои … </a:t>
            </a:r>
            <a:r>
              <a:rPr lang="ru-RU" sz="2400" dirty="0" err="1" smtClean="0"/>
              <a:t>Матроскин</a:t>
            </a:r>
            <a:r>
              <a:rPr lang="ru-RU" sz="2400" dirty="0" smtClean="0"/>
              <a:t> и Шарик пропадут. А ещё у нас есть печка … . Я так люблю на ней отдыхать! Здоровье-то у меня не очень: то лапы ломит, то хвост отваливается. Потому что, ….  мои родители, жизнь у меня была … , … лишений и </a:t>
            </a:r>
            <a:r>
              <a:rPr lang="ru-RU" sz="2400" dirty="0" err="1" smtClean="0"/>
              <a:t>выгоняний</a:t>
            </a:r>
            <a:r>
              <a:rPr lang="ru-RU" sz="2400" dirty="0" smtClean="0"/>
              <a:t>.   А на  днях я линять начал.    … шерсть с меня сыплется – хоть в дом не заходи. Зато … растёт - ….,  …. ! Просто каракуль.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/>
              <a:t>….   папа и мама, вы меня теперь не узнаете. Хвост у меня крючком, уши торчком, нос </a:t>
            </a:r>
            <a:r>
              <a:rPr lang="ru-RU" sz="2400" dirty="0" smtClean="0"/>
              <a:t>…,     </a:t>
            </a:r>
            <a:r>
              <a:rPr lang="ru-RU" sz="2400" dirty="0" smtClean="0"/>
              <a:t>шерсть …. . Я такой ….  стал, прямо – ух! До свиданья. Ваш сын – дядя </a:t>
            </a:r>
            <a:r>
              <a:rPr lang="ru-RU" sz="2400" dirty="0" err="1" smtClean="0"/>
              <a:t>Фарик</a:t>
            </a:r>
            <a:r>
              <a:rPr lang="ru-RU" sz="2400" dirty="0" smtClean="0"/>
              <a:t>.»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Глава «Как кошка с собакой».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59363"/>
          </a:xfrm>
          <a:ln>
            <a:solidFill>
              <a:srgbClr val="FF0000"/>
            </a:solidFill>
          </a:ln>
        </p:spPr>
        <p:txBody>
          <a:bodyPr numCol="2"/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Кошки на душе скребут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Как собаке пятая нога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Сильнее кошки зверя нет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Собаку съесть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Собачий холод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Играть в кошки-мышки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Собак гонять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Отольются кошке </a:t>
            </a:r>
            <a:r>
              <a:rPr lang="ru-RU" sz="2400" dirty="0" err="1" smtClean="0">
                <a:solidFill>
                  <a:srgbClr val="0070C0"/>
                </a:solidFill>
              </a:rPr>
              <a:t>мышкины</a:t>
            </a:r>
            <a:r>
              <a:rPr lang="ru-RU" sz="2400" dirty="0" smtClean="0">
                <a:solidFill>
                  <a:srgbClr val="0070C0"/>
                </a:solidFill>
              </a:rPr>
              <a:t> слёзы</a:t>
            </a:r>
          </a:p>
          <a:p>
            <a:r>
              <a:rPr lang="ru-RU" sz="2400" dirty="0" smtClean="0"/>
              <a:t>Собака на сене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Считать ворон</a:t>
            </a:r>
          </a:p>
          <a:p>
            <a:r>
              <a:rPr lang="ru-RU" sz="2400" dirty="0" smtClean="0"/>
              <a:t>Водить за нос</a:t>
            </a:r>
          </a:p>
          <a:p>
            <a:r>
              <a:rPr lang="ru-RU" sz="2400" dirty="0" smtClean="0"/>
              <a:t>Ни себе ни людям</a:t>
            </a:r>
          </a:p>
          <a:p>
            <a:r>
              <a:rPr lang="ru-RU" sz="2400" dirty="0" smtClean="0"/>
              <a:t>Руку набить</a:t>
            </a:r>
          </a:p>
          <a:p>
            <a:r>
              <a:rPr lang="ru-RU" sz="2400" dirty="0" smtClean="0"/>
              <a:t>Зуб на зуб не попадает</a:t>
            </a:r>
          </a:p>
          <a:p>
            <a:r>
              <a:rPr lang="ru-RU" sz="2400" dirty="0" smtClean="0"/>
              <a:t>Душа болит</a:t>
            </a:r>
          </a:p>
          <a:p>
            <a:r>
              <a:rPr lang="ru-RU" sz="2400" dirty="0" smtClean="0"/>
              <a:t>У страха глаза велики</a:t>
            </a:r>
          </a:p>
          <a:p>
            <a:r>
              <a:rPr lang="ru-RU" sz="2400" dirty="0" smtClean="0"/>
              <a:t>Как корове седло</a:t>
            </a:r>
          </a:p>
          <a:p>
            <a:r>
              <a:rPr lang="ru-RU" sz="2400" dirty="0" smtClean="0"/>
              <a:t>Отольются волку </a:t>
            </a:r>
            <a:r>
              <a:rPr lang="ru-RU" sz="2400" dirty="0" err="1" smtClean="0"/>
              <a:t>овечкины</a:t>
            </a:r>
            <a:r>
              <a:rPr lang="ru-RU" sz="2400" dirty="0" smtClean="0"/>
              <a:t> слёзки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«Высокая поэзия Шарика»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Один чел-век имел собаку.</a:t>
            </a:r>
          </a:p>
          <a:p>
            <a:pPr>
              <a:buNone/>
            </a:pPr>
            <a:r>
              <a:rPr lang="ru-RU" sz="4000" b="1" dirty="0" smtClean="0"/>
              <a:t>И очень он любил собаку.</a:t>
            </a:r>
          </a:p>
          <a:p>
            <a:pPr>
              <a:buNone/>
            </a:pPr>
            <a:r>
              <a:rPr lang="ru-RU" sz="4000" b="1" dirty="0" smtClean="0"/>
              <a:t>И без собаки жить не мог.</a:t>
            </a:r>
          </a:p>
          <a:p>
            <a:pPr>
              <a:buNone/>
            </a:pPr>
            <a:r>
              <a:rPr lang="ru-RU" sz="4000" b="1" dirty="0" smtClean="0"/>
              <a:t>И к ней бежал он со всех ног.</a:t>
            </a:r>
          </a:p>
          <a:p>
            <a:endParaRPr lang="ru-RU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19600"/>
            <a:ext cx="22050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Посвящение </a:t>
            </a:r>
            <a:r>
              <a:rPr lang="ru-RU" dirty="0" err="1" smtClean="0"/>
              <a:t>Матроскину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Есть 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у меня … дружок </a:t>
            </a:r>
            <a:br>
              <a:rPr lang="ru-RU" sz="3600" dirty="0" smtClean="0">
                <a:solidFill>
                  <a:srgbClr val="002060"/>
                </a:solidFill>
                <a:latin typeface="+mj-lt"/>
              </a:rPr>
            </a:b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…   глазки,  …  </a:t>
            </a:r>
            <a:r>
              <a:rPr lang="ru-RU" sz="3600" dirty="0" err="1" smtClean="0">
                <a:solidFill>
                  <a:srgbClr val="002060"/>
                </a:solidFill>
                <a:latin typeface="+mj-lt"/>
              </a:rPr>
              <a:t>хвосток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.</a:t>
            </a:r>
            <a:br>
              <a:rPr lang="ru-RU" sz="3600" dirty="0" smtClean="0">
                <a:solidFill>
                  <a:srgbClr val="002060"/>
                </a:solidFill>
                <a:latin typeface="+mj-lt"/>
              </a:rPr>
            </a:b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С …    </a:t>
            </a:r>
            <a:r>
              <a:rPr lang="ru-RU" sz="3600" dirty="0" err="1" smtClean="0">
                <a:solidFill>
                  <a:srgbClr val="002060"/>
                </a:solidFill>
                <a:latin typeface="+mj-lt"/>
              </a:rPr>
              <a:t>Матроскиным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часто вдвоём  </a:t>
            </a:r>
            <a:br>
              <a:rPr lang="ru-RU" sz="3600" dirty="0" smtClean="0">
                <a:solidFill>
                  <a:srgbClr val="002060"/>
                </a:solidFill>
                <a:latin typeface="+mj-lt"/>
              </a:rPr>
            </a:b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Играем, смеёмся и песни поём.</a:t>
            </a:r>
          </a:p>
          <a:p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386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  Читайте книги Э. Успенского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     </a:t>
            </a:r>
            <a:endParaRPr lang="ru-RU" dirty="0"/>
          </a:p>
        </p:txBody>
      </p:sp>
      <p:pic>
        <p:nvPicPr>
          <p:cNvPr id="3075" name="Picture 3" descr="C:\Documents and Settings\Admin\Мои документы\1000029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905000" cy="292417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956105_Pro_kota_Matroskina_Skazka_i_pesenka_hud_Bazelyan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2133600" cy="274320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Мои документы\1237799746_skazochnye-povesti-i-sti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95400"/>
            <a:ext cx="1905000" cy="264795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6576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114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219200"/>
            <a:ext cx="22860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352800"/>
            <a:ext cx="21574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Выписывайте журнал </a:t>
            </a:r>
            <a:r>
              <a:rPr lang="ru-RU" dirty="0" smtClean="0"/>
              <a:t>«</a:t>
            </a:r>
            <a:r>
              <a:rPr lang="ru-RU" dirty="0" err="1" smtClean="0"/>
              <a:t>Простоквашино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600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Песни на стихи Э. Успенского</a:t>
            </a:r>
            <a:endParaRPr lang="ru-RU" dirty="0"/>
          </a:p>
        </p:txBody>
      </p:sp>
      <p:pic>
        <p:nvPicPr>
          <p:cNvPr id="38915" name="Picture 3" descr="C:\Documents and Settings\Admin\Мои документы\12d3c5f8-407a-11de-9352-0018f3728b9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857500" cy="2800350"/>
          </a:xfrm>
          <a:prstGeom prst="rect">
            <a:avLst/>
          </a:prstGeom>
          <a:noFill/>
        </p:spPr>
      </p:pic>
      <p:pic>
        <p:nvPicPr>
          <p:cNvPr id="38916" name="Picture 4" descr="C:\Documents and Settings\Admin\Мои документы\Pesenki_E_Uspenskogo_9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1909763"/>
            <a:ext cx="2400300" cy="3038475"/>
          </a:xfrm>
          <a:prstGeom prst="rect">
            <a:avLst/>
          </a:prstGeom>
          <a:noFill/>
        </p:spPr>
      </p:pic>
      <p:pic>
        <p:nvPicPr>
          <p:cNvPr id="38917" name="Picture 5" descr="C:\Documents and Settings\Admin\Мои документы\1000029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19400"/>
            <a:ext cx="2667000" cy="32289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На уроке  я повторил( а) …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Я узнал(а)….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Я закрепил (а)…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Мне понравилось ….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Мне захотелось…</a:t>
            </a:r>
          </a:p>
          <a:p>
            <a:pPr lvl="0"/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2590800" y="1447800"/>
            <a:ext cx="3886200" cy="533400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Признак предмета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2590800" y="5105400"/>
            <a:ext cx="4038600" cy="990600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endParaRPr lang="ru-RU" dirty="0" smtClean="0">
              <a:ln w="19050">
                <a:solidFill>
                  <a:srgbClr val="461A46"/>
                </a:solidFill>
              </a:ln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Синтаксическая роль</a:t>
            </a:r>
          </a:p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(определение, сказуемое)</a:t>
            </a:r>
          </a:p>
          <a:p>
            <a:pPr lvl="0" algn="ctr"/>
            <a:endParaRPr lang="ru-RU" sz="1400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ln w="19050">
                <a:solidFill>
                  <a:srgbClr val="461A46"/>
                </a:solidFill>
              </a:ln>
            </a:endParaRPr>
          </a:p>
        </p:txBody>
      </p:sp>
      <p:grpSp>
        <p:nvGrpSpPr>
          <p:cNvPr id="3" name="Группа 38"/>
          <p:cNvGrpSpPr/>
          <p:nvPr/>
        </p:nvGrpSpPr>
        <p:grpSpPr>
          <a:xfrm>
            <a:off x="6781800" y="3124200"/>
            <a:ext cx="2135768" cy="662192"/>
            <a:chOff x="295723" y="853044"/>
            <a:chExt cx="2135768" cy="6621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1" name="Скругленный прямоугольник 4"/>
            <p:cNvSpPr/>
            <p:nvPr/>
          </p:nvSpPr>
          <p:spPr>
            <a:xfrm>
              <a:off x="328049" y="885370"/>
              <a:ext cx="2071116" cy="5975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002060"/>
                  </a:solidFill>
                </a:rPr>
                <a:t>Число (ед.ч., мн.ч.)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95723" y="853044"/>
              <a:ext cx="2135768" cy="66219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" name="Группа 48"/>
          <p:cNvGrpSpPr/>
          <p:nvPr/>
        </p:nvGrpSpPr>
        <p:grpSpPr>
          <a:xfrm>
            <a:off x="6781800" y="2057400"/>
            <a:ext cx="2135768" cy="662192"/>
            <a:chOff x="295723" y="853044"/>
            <a:chExt cx="2135768" cy="6621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1" name="Скругленный прямоугольник 4"/>
            <p:cNvSpPr/>
            <p:nvPr/>
          </p:nvSpPr>
          <p:spPr>
            <a:xfrm>
              <a:off x="328049" y="885370"/>
              <a:ext cx="2071116" cy="5975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002060"/>
                  </a:solidFill>
                </a:rPr>
                <a:t>Род    (ж., м., ср.)</a:t>
              </a: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295723" y="853044"/>
              <a:ext cx="2135768" cy="66219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16" name="Группа 44"/>
          <p:cNvGrpSpPr/>
          <p:nvPr/>
        </p:nvGrpSpPr>
        <p:grpSpPr>
          <a:xfrm>
            <a:off x="152400" y="4267200"/>
            <a:ext cx="2135768" cy="662192"/>
            <a:chOff x="295723" y="853044"/>
            <a:chExt cx="2135768" cy="6621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7" name="Скругленный прямоугольник 4"/>
            <p:cNvSpPr/>
            <p:nvPr/>
          </p:nvSpPr>
          <p:spPr>
            <a:xfrm>
              <a:off x="328049" y="885370"/>
              <a:ext cx="2071116" cy="5975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002060"/>
                  </a:solidFill>
                </a:rPr>
                <a:t>Падеж</a:t>
              </a:r>
              <a:r>
                <a:rPr lang="ru-RU" sz="1600" dirty="0" smtClean="0">
                  <a:solidFill>
                    <a:srgbClr val="002060"/>
                  </a:solidFill>
                </a:rPr>
                <a:t>            </a:t>
              </a:r>
            </a:p>
            <a:p>
              <a:pPr lvl="0" algn="ctr"/>
              <a:r>
                <a:rPr lang="ru-RU" sz="1400" b="1" dirty="0" smtClean="0">
                  <a:solidFill>
                    <a:srgbClr val="002060"/>
                  </a:solidFill>
                </a:rPr>
                <a:t> (И., Р., Д., В.,Т., П.)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95723" y="853044"/>
              <a:ext cx="2135768" cy="66219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17" name="Группа 32"/>
          <p:cNvGrpSpPr/>
          <p:nvPr/>
        </p:nvGrpSpPr>
        <p:grpSpPr>
          <a:xfrm>
            <a:off x="152400" y="3200400"/>
            <a:ext cx="2135768" cy="662192"/>
            <a:chOff x="295723" y="853044"/>
            <a:chExt cx="2135768" cy="6621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5" name="Скругленный прямоугольник 4"/>
            <p:cNvSpPr/>
            <p:nvPr/>
          </p:nvSpPr>
          <p:spPr>
            <a:xfrm>
              <a:off x="328049" y="885370"/>
              <a:ext cx="2071116" cy="5975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002060"/>
                  </a:solidFill>
                </a:rPr>
                <a:t>Полная и краткая форма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95723" y="853044"/>
              <a:ext cx="2135768" cy="66219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18" name="Группа 21"/>
          <p:cNvGrpSpPr/>
          <p:nvPr/>
        </p:nvGrpSpPr>
        <p:grpSpPr>
          <a:xfrm>
            <a:off x="152400" y="1981200"/>
            <a:ext cx="2135768" cy="662192"/>
            <a:chOff x="295723" y="853044"/>
            <a:chExt cx="2135768" cy="6621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4" name="Скругленный прямоугольник 4"/>
            <p:cNvSpPr/>
            <p:nvPr/>
          </p:nvSpPr>
          <p:spPr>
            <a:xfrm>
              <a:off x="328049" y="885370"/>
              <a:ext cx="2071116" cy="5975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</a:rPr>
                <a:t>Вопросы: какой? чей?</a:t>
              </a:r>
              <a:endParaRPr lang="ru-RU" sz="16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95723" y="853044"/>
              <a:ext cx="2135768" cy="66219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19" name="Группа 41"/>
          <p:cNvGrpSpPr/>
          <p:nvPr/>
        </p:nvGrpSpPr>
        <p:grpSpPr>
          <a:xfrm>
            <a:off x="6705600" y="4191000"/>
            <a:ext cx="2135768" cy="1143000"/>
            <a:chOff x="295723" y="853044"/>
            <a:chExt cx="2135768" cy="1143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4" name="Скругленный прямоугольник 4"/>
            <p:cNvSpPr/>
            <p:nvPr/>
          </p:nvSpPr>
          <p:spPr>
            <a:xfrm>
              <a:off x="295723" y="929244"/>
              <a:ext cx="2071116" cy="5975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endParaRPr lang="ru-RU" sz="1600" dirty="0">
                <a:solidFill>
                  <a:srgbClr val="002060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295723" y="853044"/>
              <a:ext cx="2135768" cy="11430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Начальная форма (ед.ч.,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муж.р</a:t>
              </a:r>
              <a:r>
                <a:rPr lang="ru-RU" b="1" dirty="0" smtClean="0">
                  <a:solidFill>
                    <a:srgbClr val="002060"/>
                  </a:solidFill>
                </a:rPr>
                <a:t>., им.п.)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egoe Script" pitchFamily="34" charset="0"/>
              </a:rPr>
              <a:t>Кластер</a:t>
            </a:r>
            <a:endParaRPr lang="ru-RU" sz="3600" dirty="0"/>
          </a:p>
        </p:txBody>
      </p:sp>
      <p:grpSp>
        <p:nvGrpSpPr>
          <p:cNvPr id="20" name="Group 3"/>
          <p:cNvGrpSpPr>
            <a:grpSpLocks noGrp="1"/>
          </p:cNvGrpSpPr>
          <p:nvPr>
            <p:ph idx="1"/>
          </p:nvPr>
        </p:nvGrpSpPr>
        <p:grpSpPr bwMode="auto">
          <a:xfrm>
            <a:off x="2362200" y="2590800"/>
            <a:ext cx="4343400" cy="1981200"/>
            <a:chOff x="1872" y="1824"/>
            <a:chExt cx="2014" cy="182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261" y="2244"/>
              <a:ext cx="1237" cy="83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Franklin Gothic Demi Cond" pitchFamily="34" charset="0"/>
                </a:rPr>
                <a:t>Имя прилагательное</a:t>
              </a:r>
              <a:endParaRPr lang="ru-RU" dirty="0">
                <a:solidFill>
                  <a:srgbClr val="002060"/>
                </a:solidFill>
                <a:latin typeface="Franklin Gothic Demi Cond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3429000" y="1447800"/>
            <a:ext cx="2133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8600" y="2057400"/>
            <a:ext cx="2133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705600" y="2133600"/>
            <a:ext cx="2133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0" y="3200400"/>
            <a:ext cx="2133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52400" y="4419600"/>
            <a:ext cx="2133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858000" y="3200400"/>
            <a:ext cx="2133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48000" y="5105400"/>
            <a:ext cx="31242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629400" y="4191000"/>
            <a:ext cx="2133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Segoe Script" pitchFamily="34" charset="0"/>
              </a:rPr>
              <a:t>Цели:</a:t>
            </a:r>
            <a:endParaRPr lang="ru-RU" sz="36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2999"/>
          </a:xfrm>
        </p:spPr>
        <p:txBody>
          <a:bodyPr/>
          <a:lstStyle/>
          <a:p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Повторим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признаки имени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прилагательного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 Раскроем  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роль прилагательных в речи.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Закрепим навыки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согласования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имени прилагательного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именем существительным.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4. Закрепим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изученные фразеологические обороты и познакомимся с новыми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5.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Закрепим навыки составления рекламы.   </a:t>
            </a:r>
          </a:p>
          <a:p>
            <a:pPr algn="ctr"/>
            <a:endParaRPr lang="ru-RU" sz="3600" b="1" dirty="0" smtClean="0">
              <a:ln w="1905">
                <a:solidFill>
                  <a:srgbClr val="FFC000"/>
                </a:solidFill>
              </a:ln>
              <a:solidFill>
                <a:srgbClr val="00339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Упр.273 стр.113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Сочинение «Мой любимый герой из книги Э. Успенского». 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( по выбору)</a:t>
            </a:r>
          </a:p>
          <a:p>
            <a:pPr>
              <a:buNone/>
            </a:pPr>
            <a:endParaRPr lang="ru-RU" sz="3600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 </a:t>
            </a:r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Успенский – замечательный писатель,</a:t>
            </a:r>
          </a:p>
          <a:p>
            <a:pPr>
              <a:buNone/>
            </a:pPr>
            <a:r>
              <a:rPr lang="ru-RU" sz="4000" b="1" dirty="0" smtClean="0"/>
              <a:t>Он сочиняет книги для детей.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Читайте книги, юные читатели,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И станете добрее и умней!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dirty="0" smtClean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71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Эдуард </a:t>
            </a:r>
            <a:r>
              <a:rPr lang="ru-RU" sz="3600" dirty="0" smtClean="0"/>
              <a:t> Николаевич Успенский </a:t>
            </a:r>
            <a:r>
              <a:rPr lang="ru-RU" sz="3600" dirty="0" smtClean="0"/>
              <a:t>– детский писатель, поэт, сценарист, издатель журналов.</a:t>
            </a:r>
            <a:endParaRPr lang="ru-RU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Известные 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     </a:t>
            </a:r>
            <a:endParaRPr lang="ru-RU" dirty="0"/>
          </a:p>
        </p:txBody>
      </p:sp>
      <p:pic>
        <p:nvPicPr>
          <p:cNvPr id="3075" name="Picture 3" descr="C:\Documents and Settings\Admin\Мои документы\1000029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1905000" cy="292417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956105_Pro_kota_Matroskina_Skazka_i_pesenka_hud_Bazelyan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2133600" cy="274320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Мои документы\1237799746_skazochnye-povesti-i-sti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95400"/>
            <a:ext cx="1905000" cy="264795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114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219200"/>
            <a:ext cx="22860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352800"/>
            <a:ext cx="21574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«Дядя Фёдор идёт в школу».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1600200"/>
            <a:ext cx="396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Восстановите 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Имя прилагательное – самостоятельная часть речи, которая </a:t>
            </a:r>
            <a:r>
              <a:rPr lang="ru-RU" sz="2800" dirty="0" smtClean="0"/>
              <a:t>обозначает признак предмета </a:t>
            </a:r>
            <a:r>
              <a:rPr lang="ru-RU" sz="2800" dirty="0" smtClean="0"/>
              <a:t>и отвечает на </a:t>
            </a:r>
            <a:r>
              <a:rPr lang="ru-RU" sz="2800" dirty="0" smtClean="0"/>
              <a:t>вопросы какой? какая? </a:t>
            </a:r>
            <a:r>
              <a:rPr lang="ru-RU" sz="2800" dirty="0" smtClean="0"/>
              <a:t>к</a:t>
            </a:r>
            <a:r>
              <a:rPr lang="ru-RU" sz="2800" dirty="0" smtClean="0"/>
              <a:t>акое? </a:t>
            </a:r>
            <a:r>
              <a:rPr lang="ru-RU" sz="2800" dirty="0" smtClean="0"/>
              <a:t>и</a:t>
            </a:r>
            <a:r>
              <a:rPr lang="ru-RU" sz="2800" dirty="0" smtClean="0"/>
              <a:t> чей? </a:t>
            </a:r>
            <a:r>
              <a:rPr lang="ru-RU" sz="2800" dirty="0" smtClean="0"/>
              <a:t>Имена прилагательные </a:t>
            </a:r>
            <a:r>
              <a:rPr lang="ru-RU" sz="2800" dirty="0" smtClean="0"/>
              <a:t>изменяются по родам, числам </a:t>
            </a:r>
            <a:r>
              <a:rPr lang="ru-RU" sz="2800" dirty="0" smtClean="0"/>
              <a:t>и </a:t>
            </a:r>
            <a:r>
              <a:rPr lang="ru-RU" sz="2800" dirty="0" smtClean="0"/>
              <a:t>падежам</a:t>
            </a:r>
            <a:r>
              <a:rPr lang="ru-RU" sz="2800" dirty="0" smtClean="0"/>
              <a:t>. </a:t>
            </a:r>
            <a:r>
              <a:rPr lang="ru-RU" sz="2800" dirty="0" smtClean="0"/>
              <a:t>Имена прилагательные </a:t>
            </a:r>
            <a:r>
              <a:rPr lang="ru-RU" sz="2800" dirty="0" smtClean="0"/>
              <a:t>имеют полную и краткую </a:t>
            </a:r>
            <a:r>
              <a:rPr lang="ru-RU" sz="2800" dirty="0" smtClean="0"/>
              <a:t>форму. </a:t>
            </a:r>
            <a:r>
              <a:rPr lang="ru-RU" sz="2800" dirty="0" smtClean="0"/>
              <a:t>В предложении </a:t>
            </a:r>
            <a:r>
              <a:rPr lang="ru-RU" sz="2800" dirty="0" smtClean="0"/>
              <a:t>имена прилагательные  в полной форме </a:t>
            </a:r>
            <a:r>
              <a:rPr lang="ru-RU" sz="2800" dirty="0" smtClean="0"/>
              <a:t>являются определением, </a:t>
            </a:r>
            <a:r>
              <a:rPr lang="ru-RU" sz="2800" dirty="0" smtClean="0"/>
              <a:t>а в краткой </a:t>
            </a:r>
            <a:r>
              <a:rPr lang="ru-RU" sz="2800" dirty="0" smtClean="0"/>
              <a:t>форме - сказуемым </a:t>
            </a:r>
            <a:r>
              <a:rPr lang="ru-RU" sz="2800" dirty="0" smtClean="0"/>
              <a:t>. Начальная форма имени прилагательного – </a:t>
            </a:r>
            <a:r>
              <a:rPr lang="ru-RU" sz="2800" dirty="0" smtClean="0"/>
              <a:t>это именит. падеж, един. число, </a:t>
            </a:r>
            <a:r>
              <a:rPr lang="ru-RU" sz="2800" dirty="0" err="1" smtClean="0"/>
              <a:t>мужск</a:t>
            </a:r>
            <a:r>
              <a:rPr lang="ru-RU" sz="2800" dirty="0" smtClean="0"/>
              <a:t>. род 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1524000"/>
            <a:ext cx="3048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81200"/>
            <a:ext cx="3657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23622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28194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2819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57800" y="2819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81600" y="32766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62800" y="3276600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4572000"/>
            <a:ext cx="2362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4400" y="49530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6800" y="54102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96200" y="54102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4400" y="5791200"/>
            <a:ext cx="3048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000" dirty="0" smtClean="0"/>
              <a:t>«Дядя Фёдор, Пёс и Кот». </a:t>
            </a:r>
            <a:br>
              <a:rPr lang="ru-RU" sz="4000" dirty="0" smtClean="0"/>
            </a:br>
            <a:endParaRPr lang="ru-RU" sz="4000" dirty="0" smtClean="0">
              <a:latin typeface="Segoe Script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42141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Окончания имён прилагательных</a:t>
            </a:r>
            <a:br>
              <a:rPr lang="ru-RU" sz="3200" dirty="0" smtClean="0"/>
            </a:br>
            <a:r>
              <a:rPr lang="ru-RU" sz="3200" dirty="0" smtClean="0"/>
              <a:t> в единственном  числе</a:t>
            </a:r>
            <a:br>
              <a:rPr lang="ru-RU" sz="3200" dirty="0" smtClean="0"/>
            </a:br>
            <a:endParaRPr lang="ru-RU" sz="3200" dirty="0" smtClean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828800"/>
          <a:ext cx="8382000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/>
                <a:gridCol w="3429000"/>
                <a:gridCol w="20574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Падежи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Мужской и средний 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Женский род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Franklin Gothic Medium" pitchFamily="34" charset="0"/>
                        </a:rPr>
                        <a:t>Именительный</a:t>
                      </a:r>
                      <a:endParaRPr lang="ru-RU" sz="28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ый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ий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; 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ое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-ее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ая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яя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Родительный</a:t>
                      </a:r>
                      <a:endParaRPr lang="ru-RU" sz="2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ого,-его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-ой, -ей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Дательный</a:t>
                      </a:r>
                      <a:endParaRPr lang="ru-RU" sz="2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ому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-ему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-ой, -ей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Винительный</a:t>
                      </a:r>
                      <a:endParaRPr lang="ru-RU" sz="2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ый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ий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; 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ое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-ее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ую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юю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Творительный</a:t>
                      </a:r>
                      <a:endParaRPr lang="ru-RU" sz="2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ым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-им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-ой, -ей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Предложный</a:t>
                      </a:r>
                      <a:r>
                        <a:rPr lang="ru-RU" sz="2800" baseline="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ом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-ем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-ой, -ей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Склоняем?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Именительный падеж    охотничье ружьё</a:t>
            </a:r>
          </a:p>
          <a:p>
            <a:pPr>
              <a:buNone/>
            </a:pPr>
            <a:r>
              <a:rPr lang="ru-RU" dirty="0" smtClean="0"/>
              <a:t>Родительный падеж</a:t>
            </a:r>
          </a:p>
          <a:p>
            <a:pPr>
              <a:buNone/>
            </a:pPr>
            <a:r>
              <a:rPr lang="ru-RU" dirty="0" smtClean="0"/>
              <a:t>Дательный падеж</a:t>
            </a:r>
          </a:p>
          <a:p>
            <a:pPr>
              <a:buNone/>
            </a:pPr>
            <a:r>
              <a:rPr lang="ru-RU" dirty="0" smtClean="0"/>
              <a:t>Винительный падеж</a:t>
            </a:r>
          </a:p>
          <a:p>
            <a:pPr>
              <a:buNone/>
            </a:pPr>
            <a:r>
              <a:rPr lang="ru-RU" dirty="0" smtClean="0"/>
              <a:t>Творительный падеж</a:t>
            </a:r>
          </a:p>
          <a:p>
            <a:pPr>
              <a:buNone/>
            </a:pPr>
            <a:r>
              <a:rPr lang="ru-RU" dirty="0" smtClean="0"/>
              <a:t>Предложный падеж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4">
  <a:themeElements>
    <a:clrScheme name="Каллиграфия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1101</TotalTime>
  <Words>739</Words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Тема4</vt:lpstr>
      <vt:lpstr>Имя прилагательное.</vt:lpstr>
      <vt:lpstr>Цели:</vt:lpstr>
      <vt:lpstr>Эдуард  Николаевич Успенский – детский писатель, поэт, сценарист, издатель журналов.</vt:lpstr>
      <vt:lpstr>Известные книги</vt:lpstr>
      <vt:lpstr> «Дядя Фёдор идёт в школу». </vt:lpstr>
      <vt:lpstr>Восстановите текст</vt:lpstr>
      <vt:lpstr>«Дядя Фёдор, Пёс и Кот».  </vt:lpstr>
      <vt:lpstr> Окончания имён прилагательных  в единственном  числе </vt:lpstr>
      <vt:lpstr>Склоняем? </vt:lpstr>
      <vt:lpstr> Глава «Первая покупка» </vt:lpstr>
      <vt:lpstr>Письмо из Простоквашино</vt:lpstr>
      <vt:lpstr>Глава «Как кошка с собакой».</vt:lpstr>
      <vt:lpstr>Глава «Высокая поэзия Шарика»</vt:lpstr>
      <vt:lpstr>Посвящение Матроскину</vt:lpstr>
      <vt:lpstr>  Читайте книги Э. Успенского</vt:lpstr>
      <vt:lpstr>Выписывайте журнал «Простоквашино»</vt:lpstr>
      <vt:lpstr>Песни на стихи Э. Успенского</vt:lpstr>
      <vt:lpstr>Итоги урока</vt:lpstr>
      <vt:lpstr>Кластер</vt:lpstr>
      <vt:lpstr>Домашнее задание</vt:lpstr>
      <vt:lpstr>Итог  урока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Admin</cp:lastModifiedBy>
  <cp:revision>148</cp:revision>
  <dcterms:created xsi:type="dcterms:W3CDTF">2011-11-13T10:23:53Z</dcterms:created>
  <dcterms:modified xsi:type="dcterms:W3CDTF">2012-01-23T16:51:45Z</dcterms:modified>
</cp:coreProperties>
</file>